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8" r:id="rId5"/>
  </p:sldMasterIdLst>
  <p:notesMasterIdLst>
    <p:notesMasterId r:id="rId14"/>
  </p:notesMasterIdLst>
  <p:sldIdLst>
    <p:sldId id="11488" r:id="rId6"/>
    <p:sldId id="11540" r:id="rId7"/>
    <p:sldId id="11536" r:id="rId8"/>
    <p:sldId id="11551" r:id="rId9"/>
    <p:sldId id="11544" r:id="rId10"/>
    <p:sldId id="11553" r:id="rId11"/>
    <p:sldId id="11545" r:id="rId12"/>
    <p:sldId id="115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78841-10DB-4B2E-B4A9-F264A485D500}" v="2" dt="2023-02-22T14:10:1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034" autoAdjust="0"/>
  </p:normalViewPr>
  <p:slideViewPr>
    <p:cSldViewPr snapToGrid="0">
      <p:cViewPr varScale="1">
        <p:scale>
          <a:sx n="62" d="100"/>
          <a:sy n="62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Trenkel-Lopez" userId="159ea9ab-4d60-4ea3-8c38-48f62cd31f7d" providerId="ADAL" clId="{70178841-10DB-4B2E-B4A9-F264A485D500}"/>
    <pc:docChg chg="modSld modMainMaster">
      <pc:chgData name="Miguel Trenkel-Lopez" userId="159ea9ab-4d60-4ea3-8c38-48f62cd31f7d" providerId="ADAL" clId="{70178841-10DB-4B2E-B4A9-F264A485D500}" dt="2023-02-22T14:10:16.186" v="1"/>
      <pc:docMkLst>
        <pc:docMk/>
      </pc:docMkLst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155456362" sldId="11488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2862481277" sldId="11536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437213501" sldId="11540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3270029388" sldId="11544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2360732466" sldId="11545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2680095134" sldId="11550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2199793175" sldId="11551"/>
        </pc:sldMkLst>
      </pc:sldChg>
      <pc:sldChg chg="modTransition">
        <pc:chgData name="Miguel Trenkel-Lopez" userId="159ea9ab-4d60-4ea3-8c38-48f62cd31f7d" providerId="ADAL" clId="{70178841-10DB-4B2E-B4A9-F264A485D500}" dt="2023-02-22T14:10:16.186" v="1"/>
        <pc:sldMkLst>
          <pc:docMk/>
          <pc:sldMk cId="4097846132" sldId="11553"/>
        </pc:sldMkLst>
      </pc:sldChg>
      <pc:sldMasterChg chg="modTransition modSldLayout">
        <pc:chgData name="Miguel Trenkel-Lopez" userId="159ea9ab-4d60-4ea3-8c38-48f62cd31f7d" providerId="ADAL" clId="{70178841-10DB-4B2E-B4A9-F264A485D500}" dt="2023-02-22T14:10:16.186" v="1"/>
        <pc:sldMasterMkLst>
          <pc:docMk/>
          <pc:sldMasterMk cId="947220146" sldId="2147483661"/>
        </pc:sldMasterMkLst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3297234313" sldId="2147483662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3778438777" sldId="2147483663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2406894714" sldId="2147483664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1682172994" sldId="2147483665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107877099" sldId="2147483667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3332665548" sldId="2147483669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947220146" sldId="2147483661"/>
            <pc:sldLayoutMk cId="3898973716" sldId="2147483670"/>
          </pc:sldLayoutMkLst>
        </pc:sldLayoutChg>
      </pc:sldMasterChg>
      <pc:sldMasterChg chg="modTransition modSldLayout">
        <pc:chgData name="Miguel Trenkel-Lopez" userId="159ea9ab-4d60-4ea3-8c38-48f62cd31f7d" providerId="ADAL" clId="{70178841-10DB-4B2E-B4A9-F264A485D500}" dt="2023-02-22T14:10:16.186" v="1"/>
        <pc:sldMasterMkLst>
          <pc:docMk/>
          <pc:sldMasterMk cId="3683408163" sldId="2147483698"/>
        </pc:sldMasterMkLst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831603612" sldId="2147483705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3289688883" sldId="2147483737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2922273290" sldId="2147483738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575017530" sldId="2147483739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2062830316" sldId="2147483740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2612804808" sldId="2147483741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4069602831" sldId="2147483742"/>
          </pc:sldLayoutMkLst>
        </pc:sldLayoutChg>
        <pc:sldLayoutChg chg="modTransition">
          <pc:chgData name="Miguel Trenkel-Lopez" userId="159ea9ab-4d60-4ea3-8c38-48f62cd31f7d" providerId="ADAL" clId="{70178841-10DB-4B2E-B4A9-F264A485D500}" dt="2023-02-22T14:10:16.186" v="1"/>
          <pc:sldLayoutMkLst>
            <pc:docMk/>
            <pc:sldMasterMk cId="3683408163" sldId="2147483698"/>
            <pc:sldLayoutMk cId="578710816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9EE99-14D5-4318-85A2-097FB8E50A7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535C-8172-48A6-A52A-E9674DBCD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 dirty="0"/>
              <a:t>Arrange students into separate tables, 3 to 5 per table, maximum 8 tables</a:t>
            </a:r>
            <a:endParaRPr lang="en-GB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en-GB" sz="2000" dirty="0"/>
              <a:t>Ideally facing each other around the table (but can turn to look at projector)</a:t>
            </a:r>
            <a:endParaRPr lang="en-GB" sz="2000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en-GB" sz="2000" dirty="0"/>
              <a:t>Keeping tables separate prevents decks being mixed together</a:t>
            </a:r>
            <a:endParaRPr lang="en-GB" sz="2000" dirty="0">
              <a:cs typeface="Calibri"/>
            </a:endParaRPr>
          </a:p>
          <a:p>
            <a:pPr lvl="1"/>
            <a:endParaRPr lang="en-GB" sz="2000" dirty="0"/>
          </a:p>
          <a:p>
            <a:r>
              <a:rPr lang="en-GB" sz="2000" b="1" dirty="0"/>
              <a:t>Place one Megawatt deck on each table</a:t>
            </a:r>
            <a:endParaRPr lang="en-GB" sz="2000" b="1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en-GB" sz="2000" dirty="0"/>
              <a:t>Students may open the box</a:t>
            </a:r>
            <a:endParaRPr lang="en-GB" sz="2000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en-GB" sz="2000" dirty="0"/>
              <a:t>There is an instructional leaflet and 5 quick rule cards </a:t>
            </a:r>
          </a:p>
          <a:p>
            <a:pPr marL="800100" lvl="1" indent="-342900">
              <a:buFontTx/>
              <a:buChar char="-"/>
            </a:pPr>
            <a:endParaRPr lang="en-GB" sz="2000" dirty="0"/>
          </a:p>
          <a:p>
            <a:r>
              <a:rPr lang="en-GB" sz="2000" b="1" dirty="0"/>
              <a:t>Get the interactive instructions slides up on the projector</a:t>
            </a:r>
            <a:endParaRPr lang="en-GB" sz="2000" b="1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2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around with the slides before the lesson – understand how they work.</a:t>
            </a:r>
          </a:p>
          <a:p>
            <a:endParaRPr lang="en-GB" dirty="0"/>
          </a:p>
          <a:p>
            <a:r>
              <a:rPr lang="en-GB" dirty="0"/>
              <a:t>Overview of the slides:</a:t>
            </a:r>
          </a:p>
          <a:p>
            <a:endParaRPr lang="en-GB" dirty="0">
              <a:cs typeface="Calibri"/>
            </a:endParaRPr>
          </a:p>
          <a:p>
            <a:r>
              <a:rPr lang="en-GB" b="1" dirty="0"/>
              <a:t>Introduction to Megawatt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Encourage students to look at the cards when discussing each one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dirty="0"/>
              <a:t>Younger classrooms may struggle to shuffle the cards properly so make sure they're shuffled beforehand</a:t>
            </a:r>
            <a:endParaRPr lang="en-GB" dirty="0"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endParaRPr lang="en-GB" dirty="0"/>
          </a:p>
          <a:p>
            <a:r>
              <a:rPr lang="en-GB" b="1" dirty="0"/>
              <a:t>Build Phase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Start with Tech cards and show the stats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/>
              </a:rPr>
              <a:t>Go through the rest of the slides until the home button appears</a:t>
            </a:r>
            <a:endParaRPr lang="en-GB" dirty="0"/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/>
              </a:rPr>
              <a:t>Get students to play the build phase</a:t>
            </a:r>
            <a:endParaRPr lang="en-GB" dirty="0"/>
          </a:p>
          <a:p>
            <a:pPr marL="800100" lvl="1" indent="-1714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Youngest player starts</a:t>
            </a:r>
          </a:p>
          <a:p>
            <a:pPr marL="800100" lvl="1" indent="-1714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Play moves clockwise one player at time</a:t>
            </a:r>
            <a:endParaRPr lang="en-GB" dirty="0"/>
          </a:p>
          <a:p>
            <a:pPr marL="800100" lvl="1" indent="-171450">
              <a:buFont typeface="Arial"/>
              <a:buChar char="•"/>
            </a:pPr>
            <a:r>
              <a:rPr lang="en-GB" dirty="0">
                <a:cs typeface="Calibri"/>
              </a:rPr>
              <a:t>Two rounds</a:t>
            </a:r>
            <a:endParaRPr lang="en-GB" dirty="0"/>
          </a:p>
          <a:p>
            <a:pPr marL="800100" lvl="1" indent="-342900">
              <a:buFont typeface="Arial"/>
              <a:buChar char="•"/>
            </a:pPr>
            <a:endParaRPr lang="en-GB" dirty="0">
              <a:cs typeface="Calibri" panose="020F0502020204030204"/>
            </a:endParaRPr>
          </a:p>
          <a:p>
            <a:r>
              <a:rPr lang="en-GB" b="1" dirty="0"/>
              <a:t>Event Phase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Start with Upgrade, Action and Event cards and show the stats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/>
              </a:rPr>
              <a:t>Go through the rest of the slides until the home button appears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Get students to play the event phase</a:t>
            </a:r>
            <a:endParaRPr lang="en-GB" dirty="0">
              <a:cs typeface="Calibri"/>
            </a:endParaRPr>
          </a:p>
          <a:p>
            <a:pPr marL="800100" lvl="1" indent="-171450">
              <a:buFont typeface="Arial"/>
              <a:buChar char="•"/>
            </a:pPr>
            <a:r>
              <a:rPr lang="en-GB" dirty="0"/>
              <a:t>Play moves clockwise one player at time</a:t>
            </a:r>
            <a:endParaRPr lang="en-GB" dirty="0">
              <a:cs typeface="Calibri"/>
            </a:endParaRPr>
          </a:p>
          <a:p>
            <a:pPr marL="800100" lvl="1" indent="-171450">
              <a:buFont typeface="Arial"/>
              <a:buChar char="•"/>
            </a:pPr>
            <a:r>
              <a:rPr lang="en-GB" dirty="0"/>
              <a:t>Seven</a:t>
            </a:r>
            <a:r>
              <a:rPr lang="en-GB" dirty="0">
                <a:cs typeface="Calibri"/>
              </a:rPr>
              <a:t> rounds (or until time runs out)</a:t>
            </a:r>
            <a:endParaRPr lang="en-GB" dirty="0"/>
          </a:p>
          <a:p>
            <a:pPr marL="800100" lvl="1" indent="-342900">
              <a:buFont typeface="Arial"/>
              <a:buChar char="•"/>
            </a:pPr>
            <a:endParaRPr lang="en-GB" dirty="0"/>
          </a:p>
          <a:p>
            <a:r>
              <a:rPr lang="en-GB" b="1" dirty="0"/>
              <a:t>Scoring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GB" dirty="0"/>
              <a:t>Show the Scoring slide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/>
              </a:rPr>
              <a:t>Help students score their grids</a:t>
            </a:r>
          </a:p>
          <a:p>
            <a:endParaRPr lang="en-GB" dirty="0"/>
          </a:p>
          <a:p>
            <a:r>
              <a:rPr lang="en-GB" b="1" dirty="0"/>
              <a:t>Gameplay</a:t>
            </a:r>
            <a:endParaRPr lang="en-GB" b="1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Not recommended to use in a classroom</a:t>
            </a:r>
          </a:p>
          <a:p>
            <a:pPr marL="171450" indent="-1714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Works as an appendix to help you understand how a game flows</a:t>
            </a:r>
            <a:endParaRPr lang="en-GB" dirty="0"/>
          </a:p>
          <a:p>
            <a:pPr marL="800100" lvl="1" indent="-342900">
              <a:buFont typeface="Arial"/>
              <a:buChar char="•"/>
            </a:pPr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0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Take notes on how the lesson went and how many students raised their hands – this will help to complete the feedback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0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8CA0-0892-452F-BB53-FBD7D60ED2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761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3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B28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0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3B6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1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4E5AED-6897-487E-92A2-7DAFCB061000}"/>
              </a:ext>
            </a:extLst>
          </p:cNvPr>
          <p:cNvSpPr/>
          <p:nvPr userDrawn="1"/>
        </p:nvSpPr>
        <p:spPr>
          <a:xfrm>
            <a:off x="0" y="1"/>
            <a:ext cx="12192000" cy="1935907"/>
          </a:xfrm>
          <a:custGeom>
            <a:avLst/>
            <a:gdLst>
              <a:gd name="connsiteX0" fmla="*/ 0 w 12192000"/>
              <a:gd name="connsiteY0" fmla="*/ 0 h 1935907"/>
              <a:gd name="connsiteX1" fmla="*/ 12192000 w 12192000"/>
              <a:gd name="connsiteY1" fmla="*/ 0 h 1935907"/>
              <a:gd name="connsiteX2" fmla="*/ 12192000 w 12192000"/>
              <a:gd name="connsiteY2" fmla="*/ 1296950 h 1935907"/>
              <a:gd name="connsiteX3" fmla="*/ 7996625 w 12192000"/>
              <a:gd name="connsiteY3" fmla="*/ 1516822 h 1935907"/>
              <a:gd name="connsiteX4" fmla="*/ 7996620 w 12192000"/>
              <a:gd name="connsiteY4" fmla="*/ 1516822 h 1935907"/>
              <a:gd name="connsiteX5" fmla="*/ 0 w 12192000"/>
              <a:gd name="connsiteY5" fmla="*/ 1935907 h 193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935907">
                <a:moveTo>
                  <a:pt x="0" y="0"/>
                </a:moveTo>
                <a:lnTo>
                  <a:pt x="12192000" y="0"/>
                </a:lnTo>
                <a:lnTo>
                  <a:pt x="12192000" y="1296950"/>
                </a:lnTo>
                <a:lnTo>
                  <a:pt x="7996625" y="1516822"/>
                </a:lnTo>
                <a:lnTo>
                  <a:pt x="7996620" y="1516822"/>
                </a:lnTo>
                <a:lnTo>
                  <a:pt x="0" y="1935907"/>
                </a:lnTo>
                <a:close/>
              </a:path>
            </a:pathLst>
          </a:custGeom>
          <a:solidFill>
            <a:srgbClr val="761E18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5984E-ADF9-41AF-93B0-717BD5E5E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-180000">
            <a:off x="1134454" y="903785"/>
            <a:ext cx="9899650" cy="531565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5984E-ADF9-41AF-93B0-717BD5E5E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-180000">
            <a:off x="1134454" y="903785"/>
            <a:ext cx="9899650" cy="531565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3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0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275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3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B28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3B6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7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4E5AED-6897-487E-92A2-7DAFCB061000}"/>
              </a:ext>
            </a:extLst>
          </p:cNvPr>
          <p:cNvSpPr/>
          <p:nvPr userDrawn="1"/>
        </p:nvSpPr>
        <p:spPr>
          <a:xfrm>
            <a:off x="0" y="1"/>
            <a:ext cx="12192000" cy="1935907"/>
          </a:xfrm>
          <a:custGeom>
            <a:avLst/>
            <a:gdLst>
              <a:gd name="connsiteX0" fmla="*/ 0 w 12192000"/>
              <a:gd name="connsiteY0" fmla="*/ 0 h 1935907"/>
              <a:gd name="connsiteX1" fmla="*/ 12192000 w 12192000"/>
              <a:gd name="connsiteY1" fmla="*/ 0 h 1935907"/>
              <a:gd name="connsiteX2" fmla="*/ 12192000 w 12192000"/>
              <a:gd name="connsiteY2" fmla="*/ 1296950 h 1935907"/>
              <a:gd name="connsiteX3" fmla="*/ 7996625 w 12192000"/>
              <a:gd name="connsiteY3" fmla="*/ 1516822 h 1935907"/>
              <a:gd name="connsiteX4" fmla="*/ 7996620 w 12192000"/>
              <a:gd name="connsiteY4" fmla="*/ 1516822 h 1935907"/>
              <a:gd name="connsiteX5" fmla="*/ 0 w 12192000"/>
              <a:gd name="connsiteY5" fmla="*/ 1935907 h 193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935907">
                <a:moveTo>
                  <a:pt x="0" y="0"/>
                </a:moveTo>
                <a:lnTo>
                  <a:pt x="12192000" y="0"/>
                </a:lnTo>
                <a:lnTo>
                  <a:pt x="12192000" y="1296950"/>
                </a:lnTo>
                <a:lnTo>
                  <a:pt x="7996625" y="1516822"/>
                </a:lnTo>
                <a:lnTo>
                  <a:pt x="7996620" y="1516822"/>
                </a:lnTo>
                <a:lnTo>
                  <a:pt x="0" y="1935907"/>
                </a:lnTo>
                <a:close/>
              </a:path>
            </a:pathLst>
          </a:custGeom>
          <a:solidFill>
            <a:srgbClr val="761E18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5984E-ADF9-41AF-93B0-717BD5E5E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-180000">
            <a:off x="1134454" y="903785"/>
            <a:ext cx="9899650" cy="531565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7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4E5AED-6897-487E-92A2-7DAFCB061000}"/>
              </a:ext>
            </a:extLst>
          </p:cNvPr>
          <p:cNvSpPr/>
          <p:nvPr userDrawn="1"/>
        </p:nvSpPr>
        <p:spPr>
          <a:xfrm>
            <a:off x="0" y="1"/>
            <a:ext cx="12192000" cy="1935907"/>
          </a:xfrm>
          <a:custGeom>
            <a:avLst/>
            <a:gdLst>
              <a:gd name="connsiteX0" fmla="*/ 0 w 12192000"/>
              <a:gd name="connsiteY0" fmla="*/ 0 h 1935907"/>
              <a:gd name="connsiteX1" fmla="*/ 12192000 w 12192000"/>
              <a:gd name="connsiteY1" fmla="*/ 0 h 1935907"/>
              <a:gd name="connsiteX2" fmla="*/ 12192000 w 12192000"/>
              <a:gd name="connsiteY2" fmla="*/ 1296950 h 1935907"/>
              <a:gd name="connsiteX3" fmla="*/ 7996625 w 12192000"/>
              <a:gd name="connsiteY3" fmla="*/ 1516822 h 1935907"/>
              <a:gd name="connsiteX4" fmla="*/ 7996620 w 12192000"/>
              <a:gd name="connsiteY4" fmla="*/ 1516822 h 1935907"/>
              <a:gd name="connsiteX5" fmla="*/ 0 w 12192000"/>
              <a:gd name="connsiteY5" fmla="*/ 1935907 h 193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935907">
                <a:moveTo>
                  <a:pt x="0" y="0"/>
                </a:moveTo>
                <a:lnTo>
                  <a:pt x="12192000" y="0"/>
                </a:lnTo>
                <a:lnTo>
                  <a:pt x="12192000" y="1296950"/>
                </a:lnTo>
                <a:lnTo>
                  <a:pt x="7996625" y="1516822"/>
                </a:lnTo>
                <a:lnTo>
                  <a:pt x="7996620" y="1516822"/>
                </a:lnTo>
                <a:lnTo>
                  <a:pt x="0" y="1935907"/>
                </a:lnTo>
                <a:close/>
              </a:path>
            </a:pathLst>
          </a:custGeom>
          <a:solidFill>
            <a:srgbClr val="308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DD3E38-9DAE-4007-8C84-E8BDE62CB72B}"/>
              </a:ext>
            </a:extLst>
          </p:cNvPr>
          <p:cNvSpPr/>
          <p:nvPr userDrawn="1"/>
        </p:nvSpPr>
        <p:spPr>
          <a:xfrm>
            <a:off x="-11721" y="-766340"/>
            <a:ext cx="12192000" cy="1935907"/>
          </a:xfrm>
          <a:custGeom>
            <a:avLst/>
            <a:gdLst>
              <a:gd name="connsiteX0" fmla="*/ 0 w 12192000"/>
              <a:gd name="connsiteY0" fmla="*/ 0 h 1935907"/>
              <a:gd name="connsiteX1" fmla="*/ 12192000 w 12192000"/>
              <a:gd name="connsiteY1" fmla="*/ 0 h 1935907"/>
              <a:gd name="connsiteX2" fmla="*/ 12192000 w 12192000"/>
              <a:gd name="connsiteY2" fmla="*/ 1296950 h 1935907"/>
              <a:gd name="connsiteX3" fmla="*/ 7996625 w 12192000"/>
              <a:gd name="connsiteY3" fmla="*/ 1516822 h 1935907"/>
              <a:gd name="connsiteX4" fmla="*/ 7996620 w 12192000"/>
              <a:gd name="connsiteY4" fmla="*/ 1516822 h 1935907"/>
              <a:gd name="connsiteX5" fmla="*/ 0 w 12192000"/>
              <a:gd name="connsiteY5" fmla="*/ 1935907 h 193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935907">
                <a:moveTo>
                  <a:pt x="0" y="0"/>
                </a:moveTo>
                <a:lnTo>
                  <a:pt x="12192000" y="0"/>
                </a:lnTo>
                <a:lnTo>
                  <a:pt x="12192000" y="1296950"/>
                </a:lnTo>
                <a:lnTo>
                  <a:pt x="7996625" y="1516822"/>
                </a:lnTo>
                <a:lnTo>
                  <a:pt x="7996620" y="1516822"/>
                </a:lnTo>
                <a:lnTo>
                  <a:pt x="0" y="1935907"/>
                </a:lnTo>
                <a:close/>
              </a:path>
            </a:pathLst>
          </a:custGeom>
          <a:solidFill>
            <a:srgbClr val="275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5984E-ADF9-41AF-93B0-717BD5E5E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-180000">
            <a:off x="1155792" y="998744"/>
            <a:ext cx="9899650" cy="531565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97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6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761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8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17A12-95D9-41D8-B6DF-ACFE0A5B7C0D}"/>
              </a:ext>
            </a:extLst>
          </p:cNvPr>
          <p:cNvSpPr/>
          <p:nvPr userDrawn="1"/>
        </p:nvSpPr>
        <p:spPr>
          <a:xfrm>
            <a:off x="0" y="0"/>
            <a:ext cx="12192000" cy="1364506"/>
          </a:xfrm>
          <a:custGeom>
            <a:avLst/>
            <a:gdLst>
              <a:gd name="connsiteX0" fmla="*/ 0 w 12192000"/>
              <a:gd name="connsiteY0" fmla="*/ 0 h 1364506"/>
              <a:gd name="connsiteX1" fmla="*/ 12192000 w 12192000"/>
              <a:gd name="connsiteY1" fmla="*/ 0 h 1364506"/>
              <a:gd name="connsiteX2" fmla="*/ 12192000 w 12192000"/>
              <a:gd name="connsiteY2" fmla="*/ 725549 h 1364506"/>
              <a:gd name="connsiteX3" fmla="*/ 7996625 w 12192000"/>
              <a:gd name="connsiteY3" fmla="*/ 945421 h 1364506"/>
              <a:gd name="connsiteX4" fmla="*/ 7996620 w 12192000"/>
              <a:gd name="connsiteY4" fmla="*/ 945421 h 1364506"/>
              <a:gd name="connsiteX5" fmla="*/ 0 w 12192000"/>
              <a:gd name="connsiteY5" fmla="*/ 1364506 h 1364506"/>
              <a:gd name="connsiteX6" fmla="*/ 0 w 12192000"/>
              <a:gd name="connsiteY6" fmla="*/ 0 h 13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64506">
                <a:moveTo>
                  <a:pt x="0" y="0"/>
                </a:moveTo>
                <a:lnTo>
                  <a:pt x="12192000" y="0"/>
                </a:lnTo>
                <a:lnTo>
                  <a:pt x="12192000" y="725549"/>
                </a:lnTo>
                <a:lnTo>
                  <a:pt x="7996625" y="945421"/>
                </a:lnTo>
                <a:lnTo>
                  <a:pt x="7996620" y="945421"/>
                </a:lnTo>
                <a:lnTo>
                  <a:pt x="0" y="1364506"/>
                </a:lnTo>
                <a:lnTo>
                  <a:pt x="0" y="0"/>
                </a:lnTo>
                <a:close/>
              </a:path>
            </a:pathLst>
          </a:custGeom>
          <a:solidFill>
            <a:srgbClr val="275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46E-5B49-482B-97F2-85C76BC7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1143000" y="227964"/>
            <a:ext cx="9906000" cy="777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24" Type="http://schemas.openxmlformats.org/officeDocument/2006/relationships/image" Target="../media/image16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sv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Relationship Id="rId22" Type="http://schemas.openxmlformats.org/officeDocument/2006/relationships/image" Target="../media/image1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60DAF-DC17-4380-9371-9E1C2B22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9906000" cy="777875"/>
          </a:xfrm>
          <a:prstGeom prst="rect">
            <a:avLst/>
          </a:prstGeom>
        </p:spPr>
        <p:txBody>
          <a:bodyPr vert="horz" lIns="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6EBF-1634-421E-94C1-3C7F54301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160463"/>
            <a:ext cx="9906000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951693-7901-4AA0-B301-F80D67731D67}"/>
              </a:ext>
            </a:extLst>
          </p:cNvPr>
          <p:cNvGrpSpPr/>
          <p:nvPr userDrawn="1"/>
        </p:nvGrpSpPr>
        <p:grpSpPr>
          <a:xfrm>
            <a:off x="-370228" y="0"/>
            <a:ext cx="13121474" cy="7392136"/>
            <a:chOff x="-370228" y="0"/>
            <a:chExt cx="13121474" cy="7392136"/>
          </a:xfrm>
          <a:solidFill>
            <a:srgbClr val="911F38">
              <a:alpha val="5000"/>
            </a:srgb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4990EB3-3CAC-4789-8249-7FD4EBC98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370228" y="1859182"/>
              <a:ext cx="3535591" cy="3154836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A6E43DA-F5E6-417B-A17E-B19F0EAE1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17404" y="534137"/>
              <a:ext cx="899736" cy="233931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2479145-63D4-4AD8-833D-F5CB5046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71390" y="2035385"/>
              <a:ext cx="1949763" cy="84489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5FC4721-6E7E-4531-AC6D-97F119A5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82469" y="5936946"/>
              <a:ext cx="2866298" cy="145519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60DE220-3F4C-4367-B51B-599705FC9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384819" y="5229878"/>
              <a:ext cx="829157" cy="1339408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5F25B05-343B-41F8-8321-A9A3D796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334458" y="4753534"/>
              <a:ext cx="2376644" cy="229742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E0C7214-559A-4BF9-9B29-4A66520C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709462" y="4340455"/>
              <a:ext cx="3041784" cy="156199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0B4D1D2-18A7-4C60-ABF9-3BE32170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85534" y="0"/>
              <a:ext cx="1327864" cy="2052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2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70" r:id="rId6"/>
    <p:sldLayoutId id="2147483669" r:id="rId7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C4CECF"/>
          </p15:clr>
        </p15:guide>
        <p15:guide id="2" pos="7680">
          <p15:clr>
            <a:srgbClr val="C4CECF"/>
          </p15:clr>
        </p15:guide>
        <p15:guide id="3" pos="720">
          <p15:clr>
            <a:srgbClr val="F26B43"/>
          </p15:clr>
        </p15:guide>
        <p15:guide id="4" pos="1760">
          <p15:clr>
            <a:srgbClr val="C4CECF"/>
          </p15:clr>
        </p15:guide>
        <p15:guide id="5" pos="2800">
          <p15:clr>
            <a:srgbClr val="C4CECF"/>
          </p15:clr>
        </p15:guide>
        <p15:guide id="6" pos="3840">
          <p15:clr>
            <a:srgbClr val="C4CECF"/>
          </p15:clr>
        </p15:guide>
        <p15:guide id="7" pos="4880">
          <p15:clr>
            <a:srgbClr val="C4CECF"/>
          </p15:clr>
        </p15:guide>
        <p15:guide id="8" pos="5920">
          <p15:clr>
            <a:srgbClr val="C4CECF"/>
          </p15:clr>
        </p15:guide>
        <p15:guide id="9" pos="6960">
          <p15:clr>
            <a:srgbClr val="F26B43"/>
          </p15:clr>
        </p15:guide>
        <p15:guide id="10" orient="horz">
          <p15:clr>
            <a:srgbClr val="C4CECF"/>
          </p15:clr>
        </p15:guide>
        <p15:guide id="11" orient="horz" pos="4320">
          <p15:clr>
            <a:srgbClr val="C4CECF"/>
          </p15:clr>
        </p15:guide>
        <p15:guide id="12" orient="horz" pos="527">
          <p15:clr>
            <a:srgbClr val="F26B43"/>
          </p15:clr>
        </p15:guide>
        <p15:guide id="13" orient="horz" pos="2160">
          <p15:clr>
            <a:srgbClr val="C4CECF"/>
          </p15:clr>
        </p15:guide>
        <p15:guide id="14" orient="horz" pos="3600">
          <p15:clr>
            <a:srgbClr val="F26B43"/>
          </p15:clr>
        </p15:guide>
        <p15:guide id="15" orient="horz" pos="7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60DAF-DC17-4380-9371-9E1C2B22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9906000" cy="777875"/>
          </a:xfrm>
          <a:prstGeom prst="rect">
            <a:avLst/>
          </a:prstGeom>
        </p:spPr>
        <p:txBody>
          <a:bodyPr vert="horz" lIns="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6EBF-1634-421E-94C1-3C7F54301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160463"/>
            <a:ext cx="9906000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40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  <p:sldLayoutId id="2147483742" r:id="rId3"/>
    <p:sldLayoutId id="2147483743" r:id="rId4"/>
    <p:sldLayoutId id="2147483739" r:id="rId5"/>
    <p:sldLayoutId id="2147483738" r:id="rId6"/>
    <p:sldLayoutId id="2147483740" r:id="rId7"/>
    <p:sldLayoutId id="2147483705" r:id="rId8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C4CECF"/>
          </p15:clr>
        </p15:guide>
        <p15:guide id="2" pos="7680">
          <p15:clr>
            <a:srgbClr val="C4CECF"/>
          </p15:clr>
        </p15:guide>
        <p15:guide id="3" pos="720">
          <p15:clr>
            <a:srgbClr val="F26B43"/>
          </p15:clr>
        </p15:guide>
        <p15:guide id="4" pos="1760">
          <p15:clr>
            <a:srgbClr val="C4CECF"/>
          </p15:clr>
        </p15:guide>
        <p15:guide id="5" pos="2800">
          <p15:clr>
            <a:srgbClr val="C4CECF"/>
          </p15:clr>
        </p15:guide>
        <p15:guide id="6" pos="3840">
          <p15:clr>
            <a:srgbClr val="C4CECF"/>
          </p15:clr>
        </p15:guide>
        <p15:guide id="7" pos="4880">
          <p15:clr>
            <a:srgbClr val="C4CECF"/>
          </p15:clr>
        </p15:guide>
        <p15:guide id="8" pos="5920">
          <p15:clr>
            <a:srgbClr val="C4CECF"/>
          </p15:clr>
        </p15:guide>
        <p15:guide id="9" pos="6960">
          <p15:clr>
            <a:srgbClr val="F26B43"/>
          </p15:clr>
        </p15:guide>
        <p15:guide id="10" orient="horz">
          <p15:clr>
            <a:srgbClr val="C4CECF"/>
          </p15:clr>
        </p15:guide>
        <p15:guide id="11" orient="horz" pos="4320">
          <p15:clr>
            <a:srgbClr val="C4CECF"/>
          </p15:clr>
        </p15:guide>
        <p15:guide id="12" orient="horz" pos="527">
          <p15:clr>
            <a:srgbClr val="F26B43"/>
          </p15:clr>
        </p15:guide>
        <p15:guide id="13" orient="horz" pos="2160">
          <p15:clr>
            <a:srgbClr val="C4CECF"/>
          </p15:clr>
        </p15:guide>
        <p15:guide id="14" orient="horz" pos="3600">
          <p15:clr>
            <a:srgbClr val="F26B43"/>
          </p15:clr>
        </p15:guide>
        <p15:guide id="15" orient="horz" pos="7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buKq3bZZS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&#10;&#10;Description automatically generated">
            <a:extLst>
              <a:ext uri="{FF2B5EF4-FFF2-40B4-BE49-F238E27FC236}">
                <a16:creationId xmlns:a16="http://schemas.microsoft.com/office/drawing/2014/main" id="{C3F879DB-C48A-4567-8C30-8BB6E7DF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pic>
        <p:nvPicPr>
          <p:cNvPr id="8" name="Picture 7" descr="A picture containing cake, birthday, indoor, decorated&#10;&#10;Description automatically generated">
            <a:extLst>
              <a:ext uri="{FF2B5EF4-FFF2-40B4-BE49-F238E27FC236}">
                <a16:creationId xmlns:a16="http://schemas.microsoft.com/office/drawing/2014/main" id="{E23C2D3D-2F61-4F7E-B592-411FA59DF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613"/>
            <a:ext cx="12192000" cy="6664387"/>
          </a:xfrm>
          <a:prstGeom prst="rect">
            <a:avLst/>
          </a:prstGeom>
          <a:effectLst>
            <a:outerShdw blurRad="317500" dist="508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ACD2D56-FD5B-4843-A307-D6F55FFF51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095"/>
            <a:ext cx="12192000" cy="3289905"/>
          </a:xfrm>
          <a:prstGeom prst="rect">
            <a:avLst/>
          </a:prstGeom>
          <a:effectLst>
            <a:outerShdw blurRad="317500" dist="508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C1CD5F-E81F-4632-8AAA-94F6E69F2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7748" y="2631674"/>
            <a:ext cx="5896504" cy="1594652"/>
          </a:xfrm>
          <a:prstGeom prst="rect">
            <a:avLst/>
          </a:prstGeom>
          <a:effectLst>
            <a:outerShdw blurRad="2540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5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01967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6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7500" y="1075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1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7500" y="107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9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D5D75-5A17-4936-ADF7-DFC09FE32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r>
              <a:rPr lang="en-GB" b="1"/>
              <a:t>Structuring</a:t>
            </a:r>
            <a:r>
              <a:rPr lang="en-GB" sz="2000" b="1"/>
              <a:t> a 60-minute lesson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D23206-8233-4A27-80C8-4583B47D3C11}"/>
              </a:ext>
            </a:extLst>
          </p:cNvPr>
          <p:cNvGrpSpPr/>
          <p:nvPr/>
        </p:nvGrpSpPr>
        <p:grpSpPr>
          <a:xfrm>
            <a:off x="247272" y="2919917"/>
            <a:ext cx="11860062" cy="2788291"/>
            <a:chOff x="331938" y="1971650"/>
            <a:chExt cx="11860062" cy="27882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5B15AF-014A-4039-9BA5-FA3ADB2CE5A2}"/>
                </a:ext>
              </a:extLst>
            </p:cNvPr>
            <p:cNvGrpSpPr/>
            <p:nvPr/>
          </p:nvGrpSpPr>
          <p:grpSpPr>
            <a:xfrm>
              <a:off x="331938" y="1971650"/>
              <a:ext cx="11860062" cy="2788291"/>
              <a:chOff x="325216" y="2830799"/>
              <a:chExt cx="11860062" cy="220974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4B4329C-B9C2-4600-99BC-33B3AA8A5F6C}"/>
                  </a:ext>
                </a:extLst>
              </p:cNvPr>
              <p:cNvSpPr/>
              <p:nvPr/>
            </p:nvSpPr>
            <p:spPr>
              <a:xfrm rot="10800000" flipV="1">
                <a:off x="663915" y="3997473"/>
                <a:ext cx="11100121" cy="45719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07DA9FC-94BE-4BFB-A8EE-E6987AF9C3B8}"/>
                  </a:ext>
                </a:extLst>
              </p:cNvPr>
              <p:cNvSpPr/>
              <p:nvPr/>
            </p:nvSpPr>
            <p:spPr>
              <a:xfrm rot="16200000" flipV="1">
                <a:off x="1546530" y="3852059"/>
                <a:ext cx="277893" cy="45719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D4E6067-3261-4FD3-BFBF-404831345405}"/>
                  </a:ext>
                </a:extLst>
              </p:cNvPr>
              <p:cNvSpPr/>
              <p:nvPr/>
            </p:nvSpPr>
            <p:spPr>
              <a:xfrm rot="16200000" flipV="1">
                <a:off x="8397180" y="3841624"/>
                <a:ext cx="277893" cy="45719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3793DE-156C-436B-AF5F-2C0F341209A8}"/>
                  </a:ext>
                </a:extLst>
              </p:cNvPr>
              <p:cNvSpPr/>
              <p:nvPr/>
            </p:nvSpPr>
            <p:spPr>
              <a:xfrm rot="16200000" flipV="1">
                <a:off x="10344859" y="3835666"/>
                <a:ext cx="277893" cy="45719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380887-D1E4-46AB-987C-277250162D39}"/>
                  </a:ext>
                </a:extLst>
              </p:cNvPr>
              <p:cNvSpPr txBox="1"/>
              <p:nvPr/>
            </p:nvSpPr>
            <p:spPr>
              <a:xfrm>
                <a:off x="673292" y="3643885"/>
                <a:ext cx="884302" cy="2926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GB"/>
                  <a:t>Set up</a:t>
                </a:r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EC41E-1E3B-41CF-9691-0346812EB90E}"/>
                  </a:ext>
                </a:extLst>
              </p:cNvPr>
              <p:cNvSpPr txBox="1"/>
              <p:nvPr/>
            </p:nvSpPr>
            <p:spPr>
              <a:xfrm>
                <a:off x="2928894" y="2830799"/>
                <a:ext cx="4640365" cy="5122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GB"/>
                  <a:t>Playing Megawatt</a:t>
                </a:r>
              </a:p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5BD154-B8E5-4A1E-8B62-5BB84159EA0D}"/>
                  </a:ext>
                </a:extLst>
              </p:cNvPr>
              <p:cNvSpPr txBox="1"/>
              <p:nvPr/>
            </p:nvSpPr>
            <p:spPr>
              <a:xfrm>
                <a:off x="8832818" y="3463627"/>
                <a:ext cx="1569742" cy="51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/>
                  <a:t>Scoring and Discussion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2BB2E9-6902-433E-ABB7-CEEE0E09824D}"/>
                  </a:ext>
                </a:extLst>
              </p:cNvPr>
              <p:cNvSpPr txBox="1"/>
              <p:nvPr/>
            </p:nvSpPr>
            <p:spPr>
              <a:xfrm>
                <a:off x="10470089" y="3477626"/>
                <a:ext cx="1715189" cy="5122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GB" sz="1800"/>
                  <a:t>Feedback </a:t>
                </a:r>
                <a:r>
                  <a:rPr lang="en-GB"/>
                  <a:t>and </a:t>
                </a:r>
                <a:r>
                  <a:rPr lang="en-GB" sz="1800"/>
                  <a:t>Tidy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4C9E5A-82D0-4E95-826A-9771B8387984}"/>
                  </a:ext>
                </a:extLst>
              </p:cNvPr>
              <p:cNvSpPr txBox="1"/>
              <p:nvPr/>
            </p:nvSpPr>
            <p:spPr>
              <a:xfrm>
                <a:off x="1370951" y="4101431"/>
                <a:ext cx="67477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/>
                  <a:t>5 min</a:t>
                </a:r>
              </a:p>
              <a:p>
                <a:pPr algn="ctr"/>
                <a:endParaRPr lang="en-GB" sz="18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713A7D-7249-4627-A6D6-8AF322B223FE}"/>
                  </a:ext>
                </a:extLst>
              </p:cNvPr>
              <p:cNvSpPr txBox="1"/>
              <p:nvPr/>
            </p:nvSpPr>
            <p:spPr>
              <a:xfrm>
                <a:off x="10169279" y="4102304"/>
                <a:ext cx="674772" cy="731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/>
                  <a:t>55 min</a:t>
                </a:r>
              </a:p>
              <a:p>
                <a:pPr algn="ctr"/>
                <a:endParaRPr lang="en-GB" sz="18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29517A-73DC-43C0-B055-957C5BDE630D}"/>
                  </a:ext>
                </a:extLst>
              </p:cNvPr>
              <p:cNvSpPr txBox="1"/>
              <p:nvPr/>
            </p:nvSpPr>
            <p:spPr>
              <a:xfrm>
                <a:off x="8198740" y="4126979"/>
                <a:ext cx="674772" cy="731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/>
                  <a:t>45 min</a:t>
                </a:r>
              </a:p>
              <a:p>
                <a:pPr algn="ctr"/>
                <a:endParaRPr lang="en-GB" sz="18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DEBFF6-690B-4D82-B3EF-3BBF6FAE1054}"/>
                  </a:ext>
                </a:extLst>
              </p:cNvPr>
              <p:cNvSpPr txBox="1"/>
              <p:nvPr/>
            </p:nvSpPr>
            <p:spPr>
              <a:xfrm>
                <a:off x="325216" y="4117213"/>
                <a:ext cx="67477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/>
                  <a:t>0 min</a:t>
                </a:r>
              </a:p>
              <a:p>
                <a:pPr algn="ctr"/>
                <a:endParaRPr lang="en-GB" sz="180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C7E9F1-7280-401A-B018-7585EC3A0593}"/>
                </a:ext>
              </a:extLst>
            </p:cNvPr>
            <p:cNvSpPr/>
            <p:nvPr/>
          </p:nvSpPr>
          <p:spPr>
            <a:xfrm rot="16200000" flipV="1">
              <a:off x="2783150" y="3268878"/>
              <a:ext cx="350650" cy="45719"/>
            </a:xfrm>
            <a:custGeom>
              <a:avLst/>
              <a:gdLst>
                <a:gd name="connsiteX0" fmla="*/ 0 w 2372093"/>
                <a:gd name="connsiteY0" fmla="*/ 0 h 65580"/>
                <a:gd name="connsiteX1" fmla="*/ 2372093 w 2372093"/>
                <a:gd name="connsiteY1" fmla="*/ 0 h 65580"/>
                <a:gd name="connsiteX2" fmla="*/ 2372093 w 2372093"/>
                <a:gd name="connsiteY2" fmla="*/ 40559 h 65580"/>
                <a:gd name="connsiteX3" fmla="*/ 2347072 w 2372093"/>
                <a:gd name="connsiteY3" fmla="*/ 65580 h 65580"/>
                <a:gd name="connsiteX4" fmla="*/ 25021 w 2372093"/>
                <a:gd name="connsiteY4" fmla="*/ 65580 h 65580"/>
                <a:gd name="connsiteX5" fmla="*/ 0 w 2372093"/>
                <a:gd name="connsiteY5" fmla="*/ 40559 h 6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093" h="65580">
                  <a:moveTo>
                    <a:pt x="0" y="0"/>
                  </a:moveTo>
                  <a:lnTo>
                    <a:pt x="2372093" y="0"/>
                  </a:lnTo>
                  <a:lnTo>
                    <a:pt x="2372093" y="40559"/>
                  </a:lnTo>
                  <a:cubicBezTo>
                    <a:pt x="2372093" y="54378"/>
                    <a:pt x="2360891" y="65580"/>
                    <a:pt x="2347072" y="65580"/>
                  </a:cubicBezTo>
                  <a:lnTo>
                    <a:pt x="25021" y="65580"/>
                  </a:lnTo>
                  <a:cubicBezTo>
                    <a:pt x="11202" y="65580"/>
                    <a:pt x="0" y="54378"/>
                    <a:pt x="0" y="40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31800" sx="102000" sy="102000" algn="ctr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67BED7-49AD-478D-A5C8-41E3AAD1C1BA}"/>
                </a:ext>
              </a:extLst>
            </p:cNvPr>
            <p:cNvSpPr/>
            <p:nvPr/>
          </p:nvSpPr>
          <p:spPr>
            <a:xfrm rot="16200000" flipV="1">
              <a:off x="4534340" y="3265543"/>
              <a:ext cx="350650" cy="45719"/>
            </a:xfrm>
            <a:custGeom>
              <a:avLst/>
              <a:gdLst>
                <a:gd name="connsiteX0" fmla="*/ 0 w 2372093"/>
                <a:gd name="connsiteY0" fmla="*/ 0 h 65580"/>
                <a:gd name="connsiteX1" fmla="*/ 2372093 w 2372093"/>
                <a:gd name="connsiteY1" fmla="*/ 0 h 65580"/>
                <a:gd name="connsiteX2" fmla="*/ 2372093 w 2372093"/>
                <a:gd name="connsiteY2" fmla="*/ 40559 h 65580"/>
                <a:gd name="connsiteX3" fmla="*/ 2347072 w 2372093"/>
                <a:gd name="connsiteY3" fmla="*/ 65580 h 65580"/>
                <a:gd name="connsiteX4" fmla="*/ 25021 w 2372093"/>
                <a:gd name="connsiteY4" fmla="*/ 65580 h 65580"/>
                <a:gd name="connsiteX5" fmla="*/ 0 w 2372093"/>
                <a:gd name="connsiteY5" fmla="*/ 40559 h 6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093" h="65580">
                  <a:moveTo>
                    <a:pt x="0" y="0"/>
                  </a:moveTo>
                  <a:lnTo>
                    <a:pt x="2372093" y="0"/>
                  </a:lnTo>
                  <a:lnTo>
                    <a:pt x="2372093" y="40559"/>
                  </a:lnTo>
                  <a:cubicBezTo>
                    <a:pt x="2372093" y="54378"/>
                    <a:pt x="2360891" y="65580"/>
                    <a:pt x="2347072" y="65580"/>
                  </a:cubicBezTo>
                  <a:lnTo>
                    <a:pt x="25021" y="65580"/>
                  </a:lnTo>
                  <a:cubicBezTo>
                    <a:pt x="11202" y="65580"/>
                    <a:pt x="0" y="54378"/>
                    <a:pt x="0" y="40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31800" sx="102000" sy="102000" algn="ctr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CB2CE6-6769-4332-B4E1-EFBF7D96A85F}"/>
                </a:ext>
              </a:extLst>
            </p:cNvPr>
            <p:cNvSpPr txBox="1"/>
            <p:nvPr/>
          </p:nvSpPr>
          <p:spPr>
            <a:xfrm>
              <a:off x="2619492" y="3594865"/>
              <a:ext cx="6747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/>
                <a:t>10 min</a:t>
              </a:r>
            </a:p>
            <a:p>
              <a:pPr algn="ctr"/>
              <a:endParaRPr lang="en-GB" sz="18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C24D64-5F11-4019-A063-BCBA2550505B}"/>
                </a:ext>
              </a:extLst>
            </p:cNvPr>
            <p:cNvSpPr txBox="1"/>
            <p:nvPr/>
          </p:nvSpPr>
          <p:spPr>
            <a:xfrm>
              <a:off x="4372279" y="3607188"/>
              <a:ext cx="6747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2</a:t>
              </a:r>
              <a:r>
                <a:rPr lang="en-GB" sz="1800"/>
                <a:t>0 min</a:t>
              </a:r>
            </a:p>
            <a:p>
              <a:pPr algn="ctr"/>
              <a:endParaRPr lang="en-GB" sz="18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B20DA5-CD1F-4370-9837-FD63E733A14A}"/>
                </a:ext>
              </a:extLst>
            </p:cNvPr>
            <p:cNvSpPr txBox="1"/>
            <p:nvPr/>
          </p:nvSpPr>
          <p:spPr>
            <a:xfrm>
              <a:off x="1846793" y="2997943"/>
              <a:ext cx="102570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/>
                <a:t>Intro</a:t>
              </a:r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5959F-EA1C-470A-A60B-0C86BF8AD161}"/>
                </a:ext>
              </a:extLst>
            </p:cNvPr>
            <p:cNvSpPr txBox="1"/>
            <p:nvPr/>
          </p:nvSpPr>
          <p:spPr>
            <a:xfrm>
              <a:off x="3132004" y="2998281"/>
              <a:ext cx="14639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/>
                <a:t>Build Phase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53C6BF-7F81-4FFF-B3A0-E874237298D5}"/>
                </a:ext>
              </a:extLst>
            </p:cNvPr>
            <p:cNvSpPr txBox="1"/>
            <p:nvPr/>
          </p:nvSpPr>
          <p:spPr>
            <a:xfrm>
              <a:off x="5780878" y="2998781"/>
              <a:ext cx="1504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/>
                <a:t>Event Phase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1487F2F-6CB0-48BB-84D5-B1BA1903882E}"/>
                </a:ext>
              </a:extLst>
            </p:cNvPr>
            <p:cNvSpPr/>
            <p:nvPr/>
          </p:nvSpPr>
          <p:spPr>
            <a:xfrm rot="10800000" flipV="1">
              <a:off x="1715057" y="2409862"/>
              <a:ext cx="6850651" cy="45719"/>
            </a:xfrm>
            <a:custGeom>
              <a:avLst/>
              <a:gdLst>
                <a:gd name="connsiteX0" fmla="*/ 0 w 2372093"/>
                <a:gd name="connsiteY0" fmla="*/ 0 h 65580"/>
                <a:gd name="connsiteX1" fmla="*/ 2372093 w 2372093"/>
                <a:gd name="connsiteY1" fmla="*/ 0 h 65580"/>
                <a:gd name="connsiteX2" fmla="*/ 2372093 w 2372093"/>
                <a:gd name="connsiteY2" fmla="*/ 40559 h 65580"/>
                <a:gd name="connsiteX3" fmla="*/ 2347072 w 2372093"/>
                <a:gd name="connsiteY3" fmla="*/ 65580 h 65580"/>
                <a:gd name="connsiteX4" fmla="*/ 25021 w 2372093"/>
                <a:gd name="connsiteY4" fmla="*/ 65580 h 65580"/>
                <a:gd name="connsiteX5" fmla="*/ 0 w 2372093"/>
                <a:gd name="connsiteY5" fmla="*/ 40559 h 6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093" h="65580">
                  <a:moveTo>
                    <a:pt x="0" y="0"/>
                  </a:moveTo>
                  <a:lnTo>
                    <a:pt x="2372093" y="0"/>
                  </a:lnTo>
                  <a:lnTo>
                    <a:pt x="2372093" y="40559"/>
                  </a:lnTo>
                  <a:cubicBezTo>
                    <a:pt x="2372093" y="54378"/>
                    <a:pt x="2360891" y="65580"/>
                    <a:pt x="2347072" y="65580"/>
                  </a:cubicBezTo>
                  <a:lnTo>
                    <a:pt x="25021" y="65580"/>
                  </a:lnTo>
                  <a:cubicBezTo>
                    <a:pt x="11202" y="65580"/>
                    <a:pt x="0" y="54378"/>
                    <a:pt x="0" y="40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31800" sx="102000" sy="102000" algn="ctr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71A5807-70A3-492A-88E9-737A5E18DCF2}"/>
                </a:ext>
              </a:extLst>
            </p:cNvPr>
            <p:cNvSpPr/>
            <p:nvPr/>
          </p:nvSpPr>
          <p:spPr>
            <a:xfrm rot="16200000" flipV="1">
              <a:off x="1550008" y="2402450"/>
              <a:ext cx="350650" cy="45719"/>
            </a:xfrm>
            <a:custGeom>
              <a:avLst/>
              <a:gdLst>
                <a:gd name="connsiteX0" fmla="*/ 0 w 2372093"/>
                <a:gd name="connsiteY0" fmla="*/ 0 h 65580"/>
                <a:gd name="connsiteX1" fmla="*/ 2372093 w 2372093"/>
                <a:gd name="connsiteY1" fmla="*/ 0 h 65580"/>
                <a:gd name="connsiteX2" fmla="*/ 2372093 w 2372093"/>
                <a:gd name="connsiteY2" fmla="*/ 40559 h 65580"/>
                <a:gd name="connsiteX3" fmla="*/ 2347072 w 2372093"/>
                <a:gd name="connsiteY3" fmla="*/ 65580 h 65580"/>
                <a:gd name="connsiteX4" fmla="*/ 25021 w 2372093"/>
                <a:gd name="connsiteY4" fmla="*/ 65580 h 65580"/>
                <a:gd name="connsiteX5" fmla="*/ 0 w 2372093"/>
                <a:gd name="connsiteY5" fmla="*/ 40559 h 6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093" h="65580">
                  <a:moveTo>
                    <a:pt x="0" y="0"/>
                  </a:moveTo>
                  <a:lnTo>
                    <a:pt x="2372093" y="0"/>
                  </a:lnTo>
                  <a:lnTo>
                    <a:pt x="2372093" y="40559"/>
                  </a:lnTo>
                  <a:cubicBezTo>
                    <a:pt x="2372093" y="54378"/>
                    <a:pt x="2360891" y="65580"/>
                    <a:pt x="2347072" y="65580"/>
                  </a:cubicBezTo>
                  <a:lnTo>
                    <a:pt x="25021" y="65580"/>
                  </a:lnTo>
                  <a:cubicBezTo>
                    <a:pt x="11202" y="65580"/>
                    <a:pt x="0" y="54378"/>
                    <a:pt x="0" y="40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31800" sx="102000" sy="102000" algn="ctr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14881D-535F-41D3-AE08-3E0C13A94C8A}"/>
                </a:ext>
              </a:extLst>
            </p:cNvPr>
            <p:cNvSpPr/>
            <p:nvPr/>
          </p:nvSpPr>
          <p:spPr>
            <a:xfrm rot="16200000" flipV="1">
              <a:off x="8367523" y="2402451"/>
              <a:ext cx="350650" cy="45719"/>
            </a:xfrm>
            <a:custGeom>
              <a:avLst/>
              <a:gdLst>
                <a:gd name="connsiteX0" fmla="*/ 0 w 2372093"/>
                <a:gd name="connsiteY0" fmla="*/ 0 h 65580"/>
                <a:gd name="connsiteX1" fmla="*/ 2372093 w 2372093"/>
                <a:gd name="connsiteY1" fmla="*/ 0 h 65580"/>
                <a:gd name="connsiteX2" fmla="*/ 2372093 w 2372093"/>
                <a:gd name="connsiteY2" fmla="*/ 40559 h 65580"/>
                <a:gd name="connsiteX3" fmla="*/ 2347072 w 2372093"/>
                <a:gd name="connsiteY3" fmla="*/ 65580 h 65580"/>
                <a:gd name="connsiteX4" fmla="*/ 25021 w 2372093"/>
                <a:gd name="connsiteY4" fmla="*/ 65580 h 65580"/>
                <a:gd name="connsiteX5" fmla="*/ 0 w 2372093"/>
                <a:gd name="connsiteY5" fmla="*/ 40559 h 6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093" h="65580">
                  <a:moveTo>
                    <a:pt x="0" y="0"/>
                  </a:moveTo>
                  <a:lnTo>
                    <a:pt x="2372093" y="0"/>
                  </a:lnTo>
                  <a:lnTo>
                    <a:pt x="2372093" y="40559"/>
                  </a:lnTo>
                  <a:cubicBezTo>
                    <a:pt x="2372093" y="54378"/>
                    <a:pt x="2360891" y="65580"/>
                    <a:pt x="2347072" y="65580"/>
                  </a:cubicBezTo>
                  <a:lnTo>
                    <a:pt x="25021" y="65580"/>
                  </a:lnTo>
                  <a:cubicBezTo>
                    <a:pt x="11202" y="65580"/>
                    <a:pt x="0" y="54378"/>
                    <a:pt x="0" y="40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31800" sx="102000" sy="102000" algn="ctr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endParaRPr lang="en-GB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2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DD74-D1AB-4ABF-8D1A-279158CF0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r>
              <a:rPr lang="en-GB" b="1"/>
              <a:t>Set up (0-5 minutes)</a:t>
            </a:r>
            <a:endParaRPr lang="en-GB" sz="200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E9C5-2719-4AF4-BC3B-FA8BD6AA9D61}"/>
              </a:ext>
            </a:extLst>
          </p:cNvPr>
          <p:cNvGrpSpPr/>
          <p:nvPr/>
        </p:nvGrpSpPr>
        <p:grpSpPr>
          <a:xfrm>
            <a:off x="431542" y="2708554"/>
            <a:ext cx="2372093" cy="2856907"/>
            <a:chOff x="1143000" y="4070416"/>
            <a:chExt cx="2372093" cy="1651563"/>
          </a:xfrm>
        </p:grpSpPr>
        <p:grpSp>
          <p:nvGrpSpPr>
            <p:cNvPr id="15" name="Rounded Rectangle 21">
              <a:extLst>
                <a:ext uri="{FF2B5EF4-FFF2-40B4-BE49-F238E27FC236}">
                  <a16:creationId xmlns:a16="http://schemas.microsoft.com/office/drawing/2014/main" id="{0F17040A-C0B9-4A89-B571-D23F6413F9B4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1651563"/>
              <a:chOff x="1143000" y="4070416"/>
              <a:chExt cx="2372093" cy="1651563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EF5907F-A62D-49CB-B6E1-70F46E831F59}"/>
                  </a:ext>
                </a:extLst>
              </p:cNvPr>
              <p:cNvSpPr/>
              <p:nvPr/>
            </p:nvSpPr>
            <p:spPr>
              <a:xfrm>
                <a:off x="1143000" y="4070416"/>
                <a:ext cx="2372093" cy="1651563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3FA784-FFE8-4F89-8E33-DE90D7A9BFC3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EA2315-3726-444F-8EF5-4BA4BEFA48A8}"/>
                </a:ext>
              </a:extLst>
            </p:cNvPr>
            <p:cNvSpPr txBox="1"/>
            <p:nvPr/>
          </p:nvSpPr>
          <p:spPr>
            <a:xfrm>
              <a:off x="1211579" y="4228053"/>
              <a:ext cx="2303511" cy="13344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800" b="1"/>
                <a:t>Arrange the room</a:t>
              </a:r>
              <a:endParaRPr lang="en-US"/>
            </a:p>
            <a:p>
              <a:pPr algn="ctr"/>
              <a:endParaRPr lang="en-GB" sz="1800" b="1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3-5 per 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Up to 8 tables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Facing one another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9FF323-B220-448D-8E96-C922B1260208}"/>
              </a:ext>
            </a:extLst>
          </p:cNvPr>
          <p:cNvGrpSpPr>
            <a:grpSpLocks/>
          </p:cNvGrpSpPr>
          <p:nvPr/>
        </p:nvGrpSpPr>
        <p:grpSpPr>
          <a:xfrm>
            <a:off x="4561009" y="2708554"/>
            <a:ext cx="2372093" cy="2856907"/>
            <a:chOff x="1143000" y="4070416"/>
            <a:chExt cx="2372093" cy="1651563"/>
          </a:xfrm>
        </p:grpSpPr>
        <p:grpSp>
          <p:nvGrpSpPr>
            <p:cNvPr id="20" name="Rounded Rectangle 21">
              <a:extLst>
                <a:ext uri="{FF2B5EF4-FFF2-40B4-BE49-F238E27FC236}">
                  <a16:creationId xmlns:a16="http://schemas.microsoft.com/office/drawing/2014/main" id="{CC1B12DE-AC07-429C-8205-188DCA13F7D0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1651563"/>
              <a:chOff x="1143000" y="4070416"/>
              <a:chExt cx="2372093" cy="1651563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C89A565-E068-4E75-A02C-66010B072D73}"/>
                  </a:ext>
                </a:extLst>
              </p:cNvPr>
              <p:cNvSpPr/>
              <p:nvPr/>
            </p:nvSpPr>
            <p:spPr>
              <a:xfrm>
                <a:off x="1143000" y="4183859"/>
                <a:ext cx="2372093" cy="1538120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64B98A7-72CC-42D5-B56B-C25E99B34234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C4862A-D1FD-464A-BE19-25516CCD108C}"/>
                </a:ext>
              </a:extLst>
            </p:cNvPr>
            <p:cNvSpPr txBox="1"/>
            <p:nvPr/>
          </p:nvSpPr>
          <p:spPr>
            <a:xfrm>
              <a:off x="1211579" y="4228053"/>
              <a:ext cx="2234933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b="1"/>
                <a:t>Distribute</a:t>
              </a:r>
              <a:endParaRPr lang="en-US"/>
            </a:p>
            <a:p>
              <a:pPr algn="ctr"/>
              <a:r>
                <a:rPr lang="en-GB" b="1"/>
                <a:t>Megawatt</a:t>
              </a:r>
              <a:endParaRPr lang="en-GB"/>
            </a:p>
            <a:p>
              <a:pPr algn="ctr"/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1 per table</a:t>
              </a:r>
            </a:p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182E43-7283-41AB-BEAA-2121AD781DB9}"/>
              </a:ext>
            </a:extLst>
          </p:cNvPr>
          <p:cNvGrpSpPr>
            <a:grpSpLocks/>
          </p:cNvGrpSpPr>
          <p:nvPr/>
        </p:nvGrpSpPr>
        <p:grpSpPr>
          <a:xfrm>
            <a:off x="8690475" y="2679843"/>
            <a:ext cx="2372093" cy="2856907"/>
            <a:chOff x="1143000" y="4070416"/>
            <a:chExt cx="2372093" cy="1651563"/>
          </a:xfrm>
        </p:grpSpPr>
        <p:grpSp>
          <p:nvGrpSpPr>
            <p:cNvPr id="25" name="Rounded Rectangle 21">
              <a:extLst>
                <a:ext uri="{FF2B5EF4-FFF2-40B4-BE49-F238E27FC236}">
                  <a16:creationId xmlns:a16="http://schemas.microsoft.com/office/drawing/2014/main" id="{FBC269FC-BF9B-4E87-B21E-5C5BE657595D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1651563"/>
              <a:chOff x="1143000" y="4070416"/>
              <a:chExt cx="2372093" cy="165156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C26B1CA-E7D4-4030-8FC4-36732AF91AC2}"/>
                  </a:ext>
                </a:extLst>
              </p:cNvPr>
              <p:cNvSpPr/>
              <p:nvPr/>
            </p:nvSpPr>
            <p:spPr>
              <a:xfrm>
                <a:off x="1143000" y="4070416"/>
                <a:ext cx="2372093" cy="1651563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0FE8D4-C3F8-41BD-B1AC-1F68A066D1BB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EFB46F-C685-431E-9487-42DEFA479A7B}"/>
                </a:ext>
              </a:extLst>
            </p:cNvPr>
            <p:cNvSpPr txBox="1"/>
            <p:nvPr/>
          </p:nvSpPr>
          <p:spPr>
            <a:xfrm>
              <a:off x="1211579" y="4228053"/>
              <a:ext cx="2234933" cy="1344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Set up projector</a:t>
              </a:r>
            </a:p>
            <a:p>
              <a:pPr algn="ctr"/>
              <a:endParaRPr lang="en-GB" b="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Load the instructional slides</a:t>
              </a:r>
              <a:endParaRPr lang="en-GB" sz="1800">
                <a:solidFill>
                  <a:schemeClr val="tx1"/>
                </a:solidFill>
              </a:endParaRPr>
            </a:p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48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D44D6-BBF5-45FA-A15F-71DC9E7FF6D8}"/>
              </a:ext>
            </a:extLst>
          </p:cNvPr>
          <p:cNvGrpSpPr/>
          <p:nvPr/>
        </p:nvGrpSpPr>
        <p:grpSpPr>
          <a:xfrm>
            <a:off x="837602" y="2563500"/>
            <a:ext cx="2372093" cy="3379476"/>
            <a:chOff x="1143000" y="4070416"/>
            <a:chExt cx="2372093" cy="1651563"/>
          </a:xfrm>
        </p:grpSpPr>
        <p:grpSp>
          <p:nvGrpSpPr>
            <p:cNvPr id="20" name="Rounded Rectangle 21">
              <a:extLst>
                <a:ext uri="{FF2B5EF4-FFF2-40B4-BE49-F238E27FC236}">
                  <a16:creationId xmlns:a16="http://schemas.microsoft.com/office/drawing/2014/main" id="{478E55B3-1468-497B-A49A-4272839102C8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1651563"/>
              <a:chOff x="1143000" y="4070416"/>
              <a:chExt cx="2372093" cy="1651563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D5794B4-2649-4E0B-AD3E-C6D6FBFAB760}"/>
                  </a:ext>
                </a:extLst>
              </p:cNvPr>
              <p:cNvSpPr/>
              <p:nvPr/>
            </p:nvSpPr>
            <p:spPr>
              <a:xfrm>
                <a:off x="1143000" y="4070416"/>
                <a:ext cx="2372093" cy="1651563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7C5F407-7D6B-4D93-9A12-42DC94CA395A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BF076A-6DB5-4080-8DBF-EA3105BFEE99}"/>
                </a:ext>
              </a:extLst>
            </p:cNvPr>
            <p:cNvSpPr txBox="1"/>
            <p:nvPr/>
          </p:nvSpPr>
          <p:spPr>
            <a:xfrm>
              <a:off x="1211579" y="4228053"/>
              <a:ext cx="2234933" cy="126345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b="1"/>
                <a:t>Intro (5-10 minutes)</a:t>
              </a:r>
              <a:endParaRPr lang="en-US"/>
            </a:p>
            <a:p>
              <a:pPr algn="ctr"/>
              <a:endParaRPr lang="en-GB" b="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Introduce each card 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Set</a:t>
              </a:r>
              <a:r>
                <a:rPr lang="en-GB" sz="1800"/>
                <a:t> up the game</a:t>
              </a:r>
              <a:r>
                <a:rPr lang="en-GB"/>
                <a:t> </a:t>
              </a:r>
              <a:endParaRPr lang="en-GB" sz="1800"/>
            </a:p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F771B3-EF1E-4A9F-A38E-39F86200DA9B}"/>
              </a:ext>
            </a:extLst>
          </p:cNvPr>
          <p:cNvGrpSpPr>
            <a:grpSpLocks/>
          </p:cNvGrpSpPr>
          <p:nvPr/>
        </p:nvGrpSpPr>
        <p:grpSpPr>
          <a:xfrm>
            <a:off x="4728420" y="2559775"/>
            <a:ext cx="2372093" cy="3405018"/>
            <a:chOff x="1143000" y="4070416"/>
            <a:chExt cx="2372093" cy="2020191"/>
          </a:xfrm>
        </p:grpSpPr>
        <p:grpSp>
          <p:nvGrpSpPr>
            <p:cNvPr id="25" name="Rounded Rectangle 21">
              <a:extLst>
                <a:ext uri="{FF2B5EF4-FFF2-40B4-BE49-F238E27FC236}">
                  <a16:creationId xmlns:a16="http://schemas.microsoft.com/office/drawing/2014/main" id="{7FECC573-1754-445D-BCAF-C67DE4152916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2007247"/>
              <a:chOff x="1143000" y="4070416"/>
              <a:chExt cx="2372093" cy="2007247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D21A9F7-297E-4CE6-BB7E-CB0E2F10A1B9}"/>
                  </a:ext>
                </a:extLst>
              </p:cNvPr>
              <p:cNvSpPr/>
              <p:nvPr/>
            </p:nvSpPr>
            <p:spPr>
              <a:xfrm>
                <a:off x="1143000" y="4070416"/>
                <a:ext cx="2372093" cy="2007247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D8C574B-EC77-4F41-8F89-053DA65BB0B4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767D25-799A-40C9-A0F0-50EA999E40D6}"/>
                </a:ext>
              </a:extLst>
            </p:cNvPr>
            <p:cNvSpPr txBox="1"/>
            <p:nvPr/>
          </p:nvSpPr>
          <p:spPr>
            <a:xfrm>
              <a:off x="1211579" y="4228054"/>
              <a:ext cx="2303514" cy="186255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1800" b="1"/>
                <a:t>Build Phase (10 – 20 minutes)</a:t>
              </a:r>
              <a:endParaRPr lang="en-US"/>
            </a:p>
            <a:p>
              <a:pPr algn="ctr"/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Tech card overview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Build phase walkthrough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Playing the build phase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DC768-54A1-41CB-89C2-4CEFCAAFD0F2}"/>
              </a:ext>
            </a:extLst>
          </p:cNvPr>
          <p:cNvGrpSpPr>
            <a:grpSpLocks/>
          </p:cNvGrpSpPr>
          <p:nvPr/>
        </p:nvGrpSpPr>
        <p:grpSpPr>
          <a:xfrm>
            <a:off x="8913726" y="2563840"/>
            <a:ext cx="2440673" cy="3400953"/>
            <a:chOff x="1143000" y="4070416"/>
            <a:chExt cx="2440673" cy="2186809"/>
          </a:xfrm>
        </p:grpSpPr>
        <p:grpSp>
          <p:nvGrpSpPr>
            <p:cNvPr id="30" name="Rounded Rectangle 21">
              <a:extLst>
                <a:ext uri="{FF2B5EF4-FFF2-40B4-BE49-F238E27FC236}">
                  <a16:creationId xmlns:a16="http://schemas.microsoft.com/office/drawing/2014/main" id="{28DD504B-769C-4FF3-A79C-E06F8A25B723}"/>
                </a:ext>
              </a:extLst>
            </p:cNvPr>
            <p:cNvGrpSpPr/>
            <p:nvPr/>
          </p:nvGrpSpPr>
          <p:grpSpPr>
            <a:xfrm>
              <a:off x="1143000" y="4070416"/>
              <a:ext cx="2372093" cy="2186809"/>
              <a:chOff x="1143000" y="4070416"/>
              <a:chExt cx="2372093" cy="218680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1B05940-39E4-4574-92EB-BD54D8961032}"/>
                  </a:ext>
                </a:extLst>
              </p:cNvPr>
              <p:cNvSpPr/>
              <p:nvPr/>
            </p:nvSpPr>
            <p:spPr>
              <a:xfrm>
                <a:off x="1143000" y="4070416"/>
                <a:ext cx="2372093" cy="2186809"/>
              </a:xfrm>
              <a:prstGeom prst="roundRect">
                <a:avLst>
                  <a:gd name="adj" fmla="val 151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3D4737-902D-4C7A-A9A3-982712C3AD68}"/>
                  </a:ext>
                </a:extLst>
              </p:cNvPr>
              <p:cNvSpPr/>
              <p:nvPr/>
            </p:nvSpPr>
            <p:spPr>
              <a:xfrm rot="10800000">
                <a:off x="1143000" y="4070416"/>
                <a:ext cx="2372093" cy="65580"/>
              </a:xfrm>
              <a:custGeom>
                <a:avLst/>
                <a:gdLst>
                  <a:gd name="connsiteX0" fmla="*/ 0 w 2372093"/>
                  <a:gd name="connsiteY0" fmla="*/ 0 h 65580"/>
                  <a:gd name="connsiteX1" fmla="*/ 2372093 w 2372093"/>
                  <a:gd name="connsiteY1" fmla="*/ 0 h 65580"/>
                  <a:gd name="connsiteX2" fmla="*/ 2372093 w 2372093"/>
                  <a:gd name="connsiteY2" fmla="*/ 40559 h 65580"/>
                  <a:gd name="connsiteX3" fmla="*/ 2347072 w 2372093"/>
                  <a:gd name="connsiteY3" fmla="*/ 65580 h 65580"/>
                  <a:gd name="connsiteX4" fmla="*/ 25021 w 2372093"/>
                  <a:gd name="connsiteY4" fmla="*/ 65580 h 65580"/>
                  <a:gd name="connsiteX5" fmla="*/ 0 w 2372093"/>
                  <a:gd name="connsiteY5" fmla="*/ 40559 h 6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093" h="65580">
                    <a:moveTo>
                      <a:pt x="0" y="0"/>
                    </a:moveTo>
                    <a:lnTo>
                      <a:pt x="2372093" y="0"/>
                    </a:lnTo>
                    <a:lnTo>
                      <a:pt x="2372093" y="40559"/>
                    </a:lnTo>
                    <a:cubicBezTo>
                      <a:pt x="2372093" y="54378"/>
                      <a:pt x="2360891" y="65580"/>
                      <a:pt x="2347072" y="65580"/>
                    </a:cubicBezTo>
                    <a:lnTo>
                      <a:pt x="25021" y="65580"/>
                    </a:lnTo>
                    <a:cubicBezTo>
                      <a:pt x="11202" y="65580"/>
                      <a:pt x="0" y="54378"/>
                      <a:pt x="0" y="405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31800" sx="102000" sy="102000" algn="ctr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endParaRPr lang="en-GB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BD04EF-BD42-4A7E-BD11-BB311B5C30DC}"/>
                </a:ext>
              </a:extLst>
            </p:cNvPr>
            <p:cNvSpPr txBox="1"/>
            <p:nvPr/>
          </p:nvSpPr>
          <p:spPr>
            <a:xfrm>
              <a:off x="1143001" y="4228053"/>
              <a:ext cx="2440672" cy="201858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1800" b="1" dirty="0"/>
                <a:t>Event </a:t>
              </a:r>
              <a:r>
                <a:rPr lang="en-GB" b="1" dirty="0"/>
                <a:t>Phase (20 – 45 minutes)</a:t>
              </a:r>
            </a:p>
            <a:p>
              <a:pPr algn="ctr"/>
              <a:endParaRPr lang="en-GB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Upgrades, Actions and Events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Event phase walkthrough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Playing the event phase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2DD32C3-C64A-B8A4-11A8-FC301891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237A-B064-481F-BE9B-2987523B0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Play Megawatt (5-45 minutes).  Using the instructional </a:t>
            </a:r>
            <a:r>
              <a:rPr lang="en-GB" b="1"/>
              <a:t>slide pack</a:t>
            </a:r>
            <a:r>
              <a:rPr lang="en-GB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979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798CB-9ED9-4234-BFB7-7ED107878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/>
              <a:t>Scoring and Discussion (45-55 minutes)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6CE1F-69B0-4476-A4F7-D87D83C46F6D}"/>
              </a:ext>
            </a:extLst>
          </p:cNvPr>
          <p:cNvSpPr txBox="1"/>
          <p:nvPr/>
        </p:nvSpPr>
        <p:spPr>
          <a:xfrm>
            <a:off x="617114" y="1997839"/>
            <a:ext cx="1081945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b="1" dirty="0"/>
          </a:p>
          <a:p>
            <a:pPr marL="342900" indent="-342900">
              <a:buFont typeface="Arial"/>
              <a:buChar char="•"/>
            </a:pPr>
            <a:r>
              <a:rPr lang="en-GB" sz="2400" b="1" dirty="0"/>
              <a:t>When there are 20 minutes left</a:t>
            </a:r>
            <a:r>
              <a:rPr lang="en-GB" sz="2400" dirty="0"/>
              <a:t> ask students to finish the current round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Show and explain the scoring slide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Score the grids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Each table will have played a different number of rounds so try not to compare scores between tables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Discuss the grids and ask students questions</a:t>
            </a:r>
          </a:p>
        </p:txBody>
      </p:sp>
    </p:spTree>
    <p:extLst>
      <p:ext uri="{BB962C8B-B14F-4D97-AF65-F5344CB8AC3E}">
        <p14:creationId xmlns:p14="http://schemas.microsoft.com/office/powerpoint/2010/main" val="327002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01D13-8D96-4F08-8ED8-24D58AAC6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1" dirty="0"/>
              <a:t>Example discussion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10CDE-2915-562C-5D29-C441B31230C7}"/>
              </a:ext>
            </a:extLst>
          </p:cNvPr>
          <p:cNvSpPr txBox="1"/>
          <p:nvPr/>
        </p:nvSpPr>
        <p:spPr>
          <a:xfrm>
            <a:off x="617114" y="1997839"/>
            <a:ext cx="108194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endParaRPr lang="en-GB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+mn-lt"/>
                <a:cs typeface="+mn-lt"/>
              </a:rPr>
              <a:t>What helped the winner get the best score?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+mn-lt"/>
                <a:cs typeface="+mn-lt"/>
              </a:rPr>
              <a:t>What Event cards came up that helped or hindered your grid?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+mn-lt"/>
                <a:cs typeface="+mn-lt"/>
              </a:rPr>
              <a:t>Did you change your strategy as the game went on?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240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+mn-lt"/>
                <a:cs typeface="+mn-lt"/>
              </a:rPr>
              <a:t>What would you do differently next time?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Playing Megawatt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6013-646D-4B9B-9FDF-BEAC7CBBC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1"/>
              <a:t>Feedback and tidy away</a:t>
            </a:r>
            <a:endParaRPr lang="en-GB" sz="1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36B13-6777-EE11-B1E8-920FFC226AF3}"/>
              </a:ext>
            </a:extLst>
          </p:cNvPr>
          <p:cNvSpPr txBox="1"/>
          <p:nvPr/>
        </p:nvSpPr>
        <p:spPr>
          <a:xfrm>
            <a:off x="608648" y="1919193"/>
            <a:ext cx="1081945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ea typeface="+mn-lt"/>
                <a:cs typeface="+mn-lt"/>
              </a:rPr>
              <a:t>Gather some quick feedback from the class with a show of hands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2400" b="1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Who enjoyed playing Megawatt?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Who learned something new about energy?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Who is considering a career in energy?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Who would want to play again?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ea typeface="+mn-lt"/>
                <a:cs typeface="+mn-lt"/>
              </a:rPr>
              <a:t>Tidy away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2400" b="1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Collect all Megawatt decks and any stray cards</a:t>
            </a:r>
          </a:p>
        </p:txBody>
      </p:sp>
    </p:spTree>
    <p:extLst>
      <p:ext uri="{BB962C8B-B14F-4D97-AF65-F5344CB8AC3E}">
        <p14:creationId xmlns:p14="http://schemas.microsoft.com/office/powerpoint/2010/main" val="236073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64A10-224C-4F58-AB62-8A4ECBB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80576-CECD-40E7-9915-7DC9E3E83E1C}"/>
              </a:ext>
            </a:extLst>
          </p:cNvPr>
          <p:cNvSpPr txBox="1"/>
          <p:nvPr/>
        </p:nvSpPr>
        <p:spPr>
          <a:xfrm>
            <a:off x="608648" y="1550914"/>
            <a:ext cx="108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/>
          </a:p>
          <a:p>
            <a:endParaRPr lang="en-GB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158DC-9BFA-A1F3-7AC6-DCBFF92AD9B5}"/>
              </a:ext>
            </a:extLst>
          </p:cNvPr>
          <p:cNvSpPr txBox="1"/>
          <p:nvPr/>
        </p:nvSpPr>
        <p:spPr>
          <a:xfrm>
            <a:off x="608648" y="1550914"/>
            <a:ext cx="108194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cs typeface="Calibri"/>
              </a:rPr>
              <a:t>Once you have completed the activity, please take 5 minutes to complete this feedback form: </a:t>
            </a:r>
            <a:r>
              <a:rPr lang="en-GB" sz="2000" dirty="0">
                <a:hlinkClick r:id="rId3"/>
              </a:rPr>
              <a:t>https://forms.office.com/r/buKq3bZZS1</a:t>
            </a:r>
            <a:endParaRPr lang="en-GB" sz="2000" dirty="0"/>
          </a:p>
          <a:p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09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909090"/>
      </a:dk2>
      <a:lt2>
        <a:srgbClr val="EBEBEB"/>
      </a:lt2>
      <a:accent1>
        <a:srgbClr val="AE1F1B"/>
      </a:accent1>
      <a:accent2>
        <a:srgbClr val="4F8431"/>
      </a:accent2>
      <a:accent3>
        <a:srgbClr val="F3A815"/>
      </a:accent3>
      <a:accent4>
        <a:srgbClr val="4593D0"/>
      </a:accent4>
      <a:accent5>
        <a:srgbClr val="B23720"/>
      </a:accent5>
      <a:accent6>
        <a:srgbClr val="18588F"/>
      </a:accent6>
      <a:hlink>
        <a:srgbClr val="AE1F1B"/>
      </a:hlink>
      <a:folHlink>
        <a:srgbClr val="B23720"/>
      </a:folHlink>
    </a:clrScheme>
    <a:fontScheme name="Custom 128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08941"/>
    </a:custClr>
    <a:custClr name="Custom Color 2">
      <a:srgbClr val="CF2A32"/>
    </a:custClr>
    <a:custClr name="Custom Color 3">
      <a:srgbClr val="AE1F1B"/>
    </a:custClr>
    <a:custClr name="Custom Color 4">
      <a:srgbClr val="E9A82A"/>
    </a:custClr>
    <a:custClr name="Custom Color 5">
      <a:srgbClr val="5290CE"/>
    </a:custClr>
    <a:custClr name="Custom Color 6">
      <a:srgbClr val="55873C"/>
    </a:custClr>
    <a:custClr name="Custom Color 7">
      <a:srgbClr val="A63F2B"/>
    </a:custClr>
    <a:custClr name="Custom Color 8">
      <a:srgbClr val="454749"/>
    </a:custClr>
    <a:custClr name="Custom Color 9">
      <a:srgbClr val="BB5D2A"/>
    </a:custClr>
    <a:custClr name="Custom Color 10">
      <a:srgbClr val="474A98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4">
      <a:srgbClr val="B28027"/>
    </a:custClr>
    <a:custClr name="Custom Color 15">
      <a:srgbClr val="3B6D97"/>
    </a:custClr>
    <a:custClr name="Custom Color 16">
      <a:srgbClr val="275F30"/>
    </a:custClr>
    <a:custClr name="Custom Color 17">
      <a:srgbClr val="761E18"/>
    </a:custClr>
    <a:custClr name="Custom Color 18">
      <a:srgbClr val="2A2D2F"/>
    </a:custClr>
    <a:custClr name="Custom Color 19">
      <a:srgbClr val="813420"/>
    </a:custClr>
    <a:custClr name="Custom Color 20">
      <a:srgbClr val="2E3174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4">
      <a:srgbClr val="6B4B9E"/>
    </a:custClr>
    <a:custClr name="Custom Color 25">
      <a:srgbClr val="B82A46"/>
    </a:custClr>
    <a:custClr name="Custom Color 26">
      <a:srgbClr val="315F9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34">
      <a:srgbClr val="4E3B7A"/>
    </a:custClr>
    <a:custClr name="Custom Color 35">
      <a:srgbClr val="911F38"/>
    </a:custClr>
    <a:custClr name="Custom Color 36">
      <a:srgbClr val="1B436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909090"/>
      </a:dk2>
      <a:lt2>
        <a:srgbClr val="EBEBEB"/>
      </a:lt2>
      <a:accent1>
        <a:srgbClr val="AE1F1B"/>
      </a:accent1>
      <a:accent2>
        <a:srgbClr val="4F8431"/>
      </a:accent2>
      <a:accent3>
        <a:srgbClr val="F3A815"/>
      </a:accent3>
      <a:accent4>
        <a:srgbClr val="4593D0"/>
      </a:accent4>
      <a:accent5>
        <a:srgbClr val="B23720"/>
      </a:accent5>
      <a:accent6>
        <a:srgbClr val="18588F"/>
      </a:accent6>
      <a:hlink>
        <a:srgbClr val="AE1F1B"/>
      </a:hlink>
      <a:folHlink>
        <a:srgbClr val="B23720"/>
      </a:folHlink>
    </a:clrScheme>
    <a:fontScheme name="Custom 128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08941"/>
    </a:custClr>
    <a:custClr name="Custom Color 2">
      <a:srgbClr val="CF2A32"/>
    </a:custClr>
    <a:custClr name="Custom Color 3">
      <a:srgbClr val="AE1F1B"/>
    </a:custClr>
    <a:custClr name="Custom Color 4">
      <a:srgbClr val="E9A82A"/>
    </a:custClr>
    <a:custClr name="Custom Color 5">
      <a:srgbClr val="5290CE"/>
    </a:custClr>
    <a:custClr name="Custom Color 6">
      <a:srgbClr val="55873C"/>
    </a:custClr>
    <a:custClr name="Custom Color 7">
      <a:srgbClr val="A63F2B"/>
    </a:custClr>
    <a:custClr name="Custom Color 8">
      <a:srgbClr val="454749"/>
    </a:custClr>
    <a:custClr name="Custom Color 9">
      <a:srgbClr val="BB5D2A"/>
    </a:custClr>
    <a:custClr name="Custom Color 10">
      <a:srgbClr val="474A98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4">
      <a:srgbClr val="B28027"/>
    </a:custClr>
    <a:custClr name="Custom Color 15">
      <a:srgbClr val="3B6D97"/>
    </a:custClr>
    <a:custClr name="Custom Color 16">
      <a:srgbClr val="275F30"/>
    </a:custClr>
    <a:custClr name="Custom Color 17">
      <a:srgbClr val="761E18"/>
    </a:custClr>
    <a:custClr name="Custom Color 18">
      <a:srgbClr val="2A2D2F"/>
    </a:custClr>
    <a:custClr name="Custom Color 19">
      <a:srgbClr val="813420"/>
    </a:custClr>
    <a:custClr name="Custom Color 20">
      <a:srgbClr val="2E3174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4">
      <a:srgbClr val="6B4B9E"/>
    </a:custClr>
    <a:custClr name="Custom Color 25">
      <a:srgbClr val="B82A46"/>
    </a:custClr>
    <a:custClr name="Custom Color 26">
      <a:srgbClr val="315F9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34">
      <a:srgbClr val="4E3B7A"/>
    </a:custClr>
    <a:custClr name="Custom Color 35">
      <a:srgbClr val="911F38"/>
    </a:custClr>
    <a:custClr name="Custom Color 36">
      <a:srgbClr val="1B436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3196A4FD3B9F42B2E8830C6E87B234" ma:contentTypeVersion="16" ma:contentTypeDescription="Create a new document." ma:contentTypeScope="" ma:versionID="8968065e908b2ed093b81d6f0ae1c45d">
  <xsd:schema xmlns:xsd="http://www.w3.org/2001/XMLSchema" xmlns:xs="http://www.w3.org/2001/XMLSchema" xmlns:p="http://schemas.microsoft.com/office/2006/metadata/properties" xmlns:ns2="d548417e-8b2c-4811-9d2f-70a1e6297e54" xmlns:ns3="ad4ec26b-6043-44d0-8353-454d746da885" targetNamespace="http://schemas.microsoft.com/office/2006/metadata/properties" ma:root="true" ma:fieldsID="f5d7b185d8e8f716468ccc2424a5bbd2" ns2:_="" ns3:_="">
    <xsd:import namespace="d548417e-8b2c-4811-9d2f-70a1e6297e54"/>
    <xsd:import namespace="ad4ec26b-6043-44d0-8353-454d746da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8417e-8b2c-4811-9d2f-70a1e629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441a757-8d68-4160-bad5-b3911a336e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ec26b-6043-44d0-8353-454d746da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ce99b0-6d93-472b-82ec-371ac9ff0ec6}" ma:internalName="TaxCatchAll" ma:showField="CatchAllData" ma:web="ad4ec26b-6043-44d0-8353-454d746da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ec26b-6043-44d0-8353-454d746da885" xsi:nil="true"/>
    <lcf76f155ced4ddcb4097134ff3c332f xmlns="d548417e-8b2c-4811-9d2f-70a1e6297e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97883F-68A8-438D-B11D-3E334F80C7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F54C2-A6B0-4F90-BE22-56CB22168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8417e-8b2c-4811-9d2f-70a1e6297e54"/>
    <ds:schemaRef ds:uri="ad4ec26b-6043-44d0-8353-454d746da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B908F4-8B2A-4884-B54C-80CEEECDB092}">
  <ds:schemaRefs>
    <ds:schemaRef ds:uri="http://schemas.microsoft.com/office/2006/documentManagement/types"/>
    <ds:schemaRef ds:uri="d548417e-8b2c-4811-9d2f-70a1e6297e54"/>
    <ds:schemaRef ds:uri="http://purl.org/dc/elements/1.1/"/>
    <ds:schemaRef ds:uri="ad4ec26b-6043-44d0-8353-454d746da885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585</Words>
  <Application>Microsoft Office PowerPoint</Application>
  <PresentationFormat>Widescreen</PresentationFormat>
  <Paragraphs>137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Arial,Sans-Serif</vt:lpstr>
      <vt:lpstr>Avenir Next LT Pro</vt:lpstr>
      <vt:lpstr>Calibri</vt:lpstr>
      <vt:lpstr>2_Office Theme</vt:lpstr>
      <vt:lpstr>2_Office Theme</vt:lpstr>
      <vt:lpstr>PowerPoint Presentation</vt:lpstr>
      <vt:lpstr>Playing Megawatt</vt:lpstr>
      <vt:lpstr>Playing Megawatt</vt:lpstr>
      <vt:lpstr>PLAYING MEGAWATT</vt:lpstr>
      <vt:lpstr>Playing Megawatt</vt:lpstr>
      <vt:lpstr>Playing Megawatt</vt:lpstr>
      <vt:lpstr>Playing Megawatt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Cards</dc:title>
  <dc:creator>Miguel Trenkel-Lopez</dc:creator>
  <cp:lastModifiedBy>Miguel Trenkel-Lopez</cp:lastModifiedBy>
  <cp:revision>5</cp:revision>
  <dcterms:created xsi:type="dcterms:W3CDTF">2022-03-18T16:56:16Z</dcterms:created>
  <dcterms:modified xsi:type="dcterms:W3CDTF">2023-02-22T14:10:24Z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0x010100093196A4FD3B9F42B2E8830C6E87B234</vt:lpwstr>
  </property>
  <property fmtid="{D5CDD505-2E9C-101B-9397-08002B2CF9AE}" pid="3" name="MediaServiceImageTags">
    <vt:lpwstr/>
  </property>
</Properties>
</file>